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98" r:id="rId3"/>
    <p:sldId id="299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4">
          <p15:clr>
            <a:srgbClr val="A4A3A4"/>
          </p15:clr>
        </p15:guide>
        <p15:guide id="2" pos="5201">
          <p15:clr>
            <a:srgbClr val="A4A3A4"/>
          </p15:clr>
        </p15:guide>
        <p15:guide id="3" orient="horz" pos="572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 autoAdjust="0"/>
  </p:normalViewPr>
  <p:slideViewPr>
    <p:cSldViewPr snapToGrid="0" showGuides="1">
      <p:cViewPr varScale="1">
        <p:scale>
          <a:sx n="55" d="100"/>
          <a:sy n="55" d="100"/>
        </p:scale>
        <p:origin x="536" y="48"/>
      </p:cViewPr>
      <p:guideLst>
        <p:guide orient="horz" pos="2364"/>
        <p:guide pos="5201"/>
        <p:guide orient="horz" pos="57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6823A-4034-426A-916B-BE7FC1C24F96}" type="datetimeFigureOut">
              <a:rPr lang="zh-CN" altLang="en-US" smtClean="0"/>
              <a:t>2022/8/29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D733C-454C-4EEA-B151-F19613FD4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5BB9A-C64C-4474-BA88-1B73853D9E03}" type="datetimeFigureOut">
              <a:rPr lang="zh-CN" altLang="en-US" smtClean="0"/>
              <a:t>2022/8/29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25120-524B-41EF-8C79-88578AD0FE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28" y="6483928"/>
            <a:ext cx="1768944" cy="207864"/>
          </a:xfrm>
          <a:prstGeom prst="rect">
            <a:avLst/>
          </a:prstGeom>
        </p:spPr>
      </p:pic>
      <p:cxnSp>
        <p:nvCxnSpPr>
          <p:cNvPr id="8" name="直接连接符 7"/>
          <p:cNvCxnSpPr/>
          <p:nvPr userDrawn="1"/>
        </p:nvCxnSpPr>
        <p:spPr>
          <a:xfrm>
            <a:off x="514965" y="6345382"/>
            <a:ext cx="2948672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>
            <a:off x="3609147" y="6345382"/>
            <a:ext cx="8102562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 userDrawn="1"/>
        </p:nvSpPr>
        <p:spPr>
          <a:xfrm>
            <a:off x="4544811" y="6418583"/>
            <a:ext cx="17923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www.cecport.com</a:t>
            </a:r>
            <a:endParaRPr lang="zh-CN" altLang="en-US" sz="16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 userDrawn="1"/>
        </p:nvSpPr>
        <p:spPr>
          <a:xfrm>
            <a:off x="9884743" y="6418583"/>
            <a:ext cx="1994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accent1">
                    <a:lumMod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为客户</a:t>
            </a:r>
            <a:r>
              <a:rPr lang="zh-CN" altLang="en-US" sz="1400" dirty="0">
                <a:solidFill>
                  <a:schemeClr val="accent2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服务 </a:t>
            </a:r>
            <a:r>
              <a:rPr lang="zh-CN" altLang="en-US" sz="1400" dirty="0">
                <a:solidFill>
                  <a:schemeClr val="accent1">
                    <a:lumMod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与伙伴</a:t>
            </a:r>
            <a:r>
              <a:rPr lang="zh-CN" altLang="en-US" sz="1400" dirty="0">
                <a:solidFill>
                  <a:schemeClr val="accent2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共享</a:t>
            </a:r>
          </a:p>
        </p:txBody>
      </p: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198" y="568710"/>
            <a:ext cx="1590511" cy="3345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28" y="6483928"/>
            <a:ext cx="1768944" cy="207864"/>
          </a:xfrm>
          <a:prstGeom prst="rect">
            <a:avLst/>
          </a:prstGeom>
        </p:spPr>
      </p:pic>
      <p:cxnSp>
        <p:nvCxnSpPr>
          <p:cNvPr id="4" name="直接连接符 3"/>
          <p:cNvCxnSpPr/>
          <p:nvPr userDrawn="1"/>
        </p:nvCxnSpPr>
        <p:spPr>
          <a:xfrm>
            <a:off x="514965" y="6345382"/>
            <a:ext cx="2948672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 userDrawn="1"/>
        </p:nvCxnSpPr>
        <p:spPr>
          <a:xfrm>
            <a:off x="3609147" y="6345382"/>
            <a:ext cx="8102562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 userDrawn="1"/>
        </p:nvSpPr>
        <p:spPr>
          <a:xfrm>
            <a:off x="4544811" y="6418583"/>
            <a:ext cx="17923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www.cecport.com</a:t>
            </a:r>
            <a:endParaRPr lang="zh-CN" altLang="en-US" sz="16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9884743" y="6418583"/>
            <a:ext cx="1994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accent1">
                    <a:lumMod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为客户</a:t>
            </a:r>
            <a:r>
              <a:rPr lang="zh-CN" altLang="en-US" sz="1400" dirty="0">
                <a:solidFill>
                  <a:schemeClr val="accent2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服务 </a:t>
            </a:r>
            <a:r>
              <a:rPr lang="zh-CN" altLang="en-US" sz="1400" dirty="0">
                <a:solidFill>
                  <a:schemeClr val="accent1">
                    <a:lumMod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与伙伴</a:t>
            </a:r>
            <a:r>
              <a:rPr lang="zh-CN" altLang="en-US" sz="1400" dirty="0">
                <a:solidFill>
                  <a:schemeClr val="accent2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共享</a:t>
            </a: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198" y="568710"/>
            <a:ext cx="1590511" cy="3345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3DE8-5DA9-48DA-8EF7-16FFC6A6B2E5}" type="datetimeFigureOut">
              <a:rPr lang="zh-CN" altLang="en-US" smtClean="0"/>
              <a:t>2022/8/29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8E7D-8C8B-47DA-9798-14F11BBDE8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A4FD0-DF94-4F5B-AE4C-05991319E487}" type="datetimeFigureOut">
              <a:rPr lang="zh-CN" altLang="en-US" smtClean="0"/>
              <a:t>2022/8/29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5C215-4702-41F6-94A8-647DA5977A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C073B164-1CE5-41CB-A6A4-7040FD948748}"/>
              </a:ext>
            </a:extLst>
          </p:cNvPr>
          <p:cNvSpPr txBox="1"/>
          <p:nvPr/>
        </p:nvSpPr>
        <p:spPr>
          <a:xfrm>
            <a:off x="570368" y="425513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制作要求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E0B2644-6463-4881-AB0D-F813E9BD73E6}"/>
              </a:ext>
            </a:extLst>
          </p:cNvPr>
          <p:cNvSpPr txBox="1"/>
          <p:nvPr/>
        </p:nvSpPr>
        <p:spPr>
          <a:xfrm>
            <a:off x="570368" y="2670543"/>
            <a:ext cx="4341845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、揭榜赛方案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最好是深色页面，深色页面在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LED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屏幕上展示的效果更好。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C88068F-FDA8-4D2F-8276-78080FAA7035}"/>
              </a:ext>
            </a:extLst>
          </p:cNvPr>
          <p:cNvSpPr txBox="1"/>
          <p:nvPr/>
        </p:nvSpPr>
        <p:spPr>
          <a:xfrm>
            <a:off x="615821" y="5333764"/>
            <a:ext cx="4341845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、揭榜赛方案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尺寸比例为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，能保证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LED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屏幕上演示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时不会被拉伸。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3401D6D-617F-48F3-AD29-1B569C5BBBC1}"/>
              </a:ext>
            </a:extLst>
          </p:cNvPr>
          <p:cNvSpPr/>
          <p:nvPr/>
        </p:nvSpPr>
        <p:spPr>
          <a:xfrm>
            <a:off x="678024" y="1524000"/>
            <a:ext cx="1866123" cy="1001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652A2CF-9B1F-4368-9AEE-B0B2A5907998}"/>
              </a:ext>
            </a:extLst>
          </p:cNvPr>
          <p:cNvSpPr/>
          <p:nvPr/>
        </p:nvSpPr>
        <p:spPr>
          <a:xfrm>
            <a:off x="3091543" y="1524000"/>
            <a:ext cx="1866123" cy="100148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E9CDDF2-D244-42EE-87ED-45BF19C5A2A5}"/>
              </a:ext>
            </a:extLst>
          </p:cNvPr>
          <p:cNvSpPr/>
          <p:nvPr/>
        </p:nvSpPr>
        <p:spPr>
          <a:xfrm>
            <a:off x="700327" y="4149011"/>
            <a:ext cx="1866123" cy="100148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964ED15-B7FD-4A8D-91BF-642981781BE4}"/>
              </a:ext>
            </a:extLst>
          </p:cNvPr>
          <p:cNvSpPr/>
          <p:nvPr/>
        </p:nvSpPr>
        <p:spPr>
          <a:xfrm>
            <a:off x="3113846" y="4149011"/>
            <a:ext cx="1439493" cy="100148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C673136B-19BB-44CC-BCF1-EC67679179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471" y="1752169"/>
            <a:ext cx="545147" cy="545147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84B4F95-CACD-4DD7-9E85-81924104EE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814" y="4377180"/>
            <a:ext cx="545147" cy="545147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E5B0B92-B44C-4F0A-B630-4577B4F060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723" y="1753716"/>
            <a:ext cx="543600" cy="54360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F7CAA78F-2F7E-47A9-8909-3C5100EC89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792" y="4378727"/>
            <a:ext cx="543600" cy="543600"/>
          </a:xfrm>
          <a:prstGeom prst="rect">
            <a:avLst/>
          </a:prstGeom>
        </p:spPr>
      </p:pic>
      <p:grpSp>
        <p:nvGrpSpPr>
          <p:cNvPr id="3" name="组合 2">
            <a:extLst>
              <a:ext uri="{FF2B5EF4-FFF2-40B4-BE49-F238E27FC236}">
                <a16:creationId xmlns:a16="http://schemas.microsoft.com/office/drawing/2014/main" id="{5C5753B0-7FCD-4B13-B066-E2210EC83EED}"/>
              </a:ext>
            </a:extLst>
          </p:cNvPr>
          <p:cNvGrpSpPr/>
          <p:nvPr/>
        </p:nvGrpSpPr>
        <p:grpSpPr>
          <a:xfrm>
            <a:off x="7152894" y="1524000"/>
            <a:ext cx="2984130" cy="3222277"/>
            <a:chOff x="7271082" y="1362371"/>
            <a:chExt cx="3560104" cy="3844216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4BD2E0AD-B8BA-420D-8B8C-C9ADF00C473B}"/>
                </a:ext>
              </a:extLst>
            </p:cNvPr>
            <p:cNvSpPr/>
            <p:nvPr/>
          </p:nvSpPr>
          <p:spPr>
            <a:xfrm>
              <a:off x="7271082" y="3284479"/>
              <a:ext cx="3560104" cy="192210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BD69A22A-F5F8-48EE-A74C-BC3891F1971C}"/>
                </a:ext>
              </a:extLst>
            </p:cNvPr>
            <p:cNvSpPr/>
            <p:nvPr/>
          </p:nvSpPr>
          <p:spPr>
            <a:xfrm>
              <a:off x="7271082" y="1362371"/>
              <a:ext cx="3560104" cy="1922106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id="{6FAB2F98-E2BE-48C4-85FA-D7A2BEA388DA}"/>
              </a:ext>
            </a:extLst>
          </p:cNvPr>
          <p:cNvSpPr txBox="1"/>
          <p:nvPr/>
        </p:nvSpPr>
        <p:spPr>
          <a:xfrm>
            <a:off x="7046370" y="4922327"/>
            <a:ext cx="4529809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、揭榜赛方案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右上角必须有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IAIC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，深色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页面放置白色文字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，浅色页面放置黑色文字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pic>
        <p:nvPicPr>
          <p:cNvPr id="18" name="图片 17" descr="卡通人物&#10;&#10;低可信度描述已自动生成">
            <a:extLst>
              <a:ext uri="{FF2B5EF4-FFF2-40B4-BE49-F238E27FC236}">
                <a16:creationId xmlns:a16="http://schemas.microsoft.com/office/drawing/2014/main" id="{6267DF44-3DAB-9BD3-754E-95314B0018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029" y="2196718"/>
            <a:ext cx="2512565" cy="542714"/>
          </a:xfrm>
          <a:prstGeom prst="rect">
            <a:avLst/>
          </a:prstGeom>
        </p:spPr>
      </p:pic>
      <p:pic>
        <p:nvPicPr>
          <p:cNvPr id="22" name="图片 21" descr="文本&#10;&#10;描述已自动生成">
            <a:extLst>
              <a:ext uri="{FF2B5EF4-FFF2-40B4-BE49-F238E27FC236}">
                <a16:creationId xmlns:a16="http://schemas.microsoft.com/office/drawing/2014/main" id="{B0792D95-0609-86ED-FF3B-20EF31EC2D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029" y="3752850"/>
            <a:ext cx="2451186" cy="5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25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6B4BE1C8-2891-4464-9AA3-1FF29E166DAD}"/>
              </a:ext>
            </a:extLst>
          </p:cNvPr>
          <p:cNvSpPr txBox="1"/>
          <p:nvPr/>
        </p:nvSpPr>
        <p:spPr>
          <a:xfrm>
            <a:off x="570368" y="425513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制作要求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69C23BA-D8F0-FE41-A388-01E6DD1F11CF}"/>
              </a:ext>
            </a:extLst>
          </p:cNvPr>
          <p:cNvSpPr txBox="1"/>
          <p:nvPr/>
        </p:nvSpPr>
        <p:spPr>
          <a:xfrm>
            <a:off x="570368" y="1273812"/>
            <a:ext cx="6359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因方案初审时间有限，请在三至四页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内讲清楚以下内容：</a:t>
            </a:r>
          </a:p>
        </p:txBody>
      </p:sp>
      <p:sp>
        <p:nvSpPr>
          <p:cNvPr id="2" name="圆角矩形 1">
            <a:extLst>
              <a:ext uri="{FF2B5EF4-FFF2-40B4-BE49-F238E27FC236}">
                <a16:creationId xmlns:a16="http://schemas.microsoft.com/office/drawing/2014/main" id="{972E51EA-A739-E342-90D8-520D0E2F98C7}"/>
              </a:ext>
            </a:extLst>
          </p:cNvPr>
          <p:cNvSpPr/>
          <p:nvPr/>
        </p:nvSpPr>
        <p:spPr>
          <a:xfrm>
            <a:off x="272378" y="2379643"/>
            <a:ext cx="2496015" cy="3448280"/>
          </a:xfrm>
          <a:prstGeom prst="roundRect">
            <a:avLst>
              <a:gd name="adj" fmla="val 512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圆角矩形 9">
            <a:extLst>
              <a:ext uri="{FF2B5EF4-FFF2-40B4-BE49-F238E27FC236}">
                <a16:creationId xmlns:a16="http://schemas.microsoft.com/office/drawing/2014/main" id="{CB81DBCF-B9F7-9043-A10B-122AB7512BB6}"/>
              </a:ext>
            </a:extLst>
          </p:cNvPr>
          <p:cNvSpPr/>
          <p:nvPr/>
        </p:nvSpPr>
        <p:spPr>
          <a:xfrm>
            <a:off x="3233620" y="2398042"/>
            <a:ext cx="2496016" cy="3448280"/>
          </a:xfrm>
          <a:prstGeom prst="roundRect">
            <a:avLst>
              <a:gd name="adj" fmla="val 512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圆角矩形 10">
            <a:extLst>
              <a:ext uri="{FF2B5EF4-FFF2-40B4-BE49-F238E27FC236}">
                <a16:creationId xmlns:a16="http://schemas.microsoft.com/office/drawing/2014/main" id="{D258C2D1-CA12-9C46-BBFF-E99183251F26}"/>
              </a:ext>
            </a:extLst>
          </p:cNvPr>
          <p:cNvSpPr/>
          <p:nvPr/>
        </p:nvSpPr>
        <p:spPr>
          <a:xfrm>
            <a:off x="6096001" y="2399221"/>
            <a:ext cx="2496016" cy="3448280"/>
          </a:xfrm>
          <a:prstGeom prst="roundRect">
            <a:avLst>
              <a:gd name="adj" fmla="val 512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圆角矩形 11">
            <a:extLst>
              <a:ext uri="{FF2B5EF4-FFF2-40B4-BE49-F238E27FC236}">
                <a16:creationId xmlns:a16="http://schemas.microsoft.com/office/drawing/2014/main" id="{E07BD32E-BF80-BD48-BD26-2B3A99DA8AB2}"/>
              </a:ext>
            </a:extLst>
          </p:cNvPr>
          <p:cNvSpPr/>
          <p:nvPr/>
        </p:nvSpPr>
        <p:spPr>
          <a:xfrm>
            <a:off x="9063839" y="2379643"/>
            <a:ext cx="2496016" cy="3448280"/>
          </a:xfrm>
          <a:prstGeom prst="roundRect">
            <a:avLst>
              <a:gd name="adj" fmla="val 512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828831D-B0BF-8C47-A7D6-35FBDFB1050D}"/>
              </a:ext>
            </a:extLst>
          </p:cNvPr>
          <p:cNvSpPr/>
          <p:nvPr/>
        </p:nvSpPr>
        <p:spPr>
          <a:xfrm>
            <a:off x="3767750" y="2706488"/>
            <a:ext cx="14930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What 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A0E6BBF-1A80-2449-9D26-4ABBFB753A16}"/>
              </a:ext>
            </a:extLst>
          </p:cNvPr>
          <p:cNvSpPr/>
          <p:nvPr/>
        </p:nvSpPr>
        <p:spPr>
          <a:xfrm>
            <a:off x="6719708" y="2707667"/>
            <a:ext cx="1272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11805A9-C390-3C44-B235-E76D6295D335}"/>
              </a:ext>
            </a:extLst>
          </p:cNvPr>
          <p:cNvSpPr/>
          <p:nvPr/>
        </p:nvSpPr>
        <p:spPr>
          <a:xfrm>
            <a:off x="909485" y="2766277"/>
            <a:ext cx="12875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Who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1588536-7A58-5B4F-BFEC-3C42EDF76E22}"/>
              </a:ext>
            </a:extLst>
          </p:cNvPr>
          <p:cNvSpPr/>
          <p:nvPr/>
        </p:nvSpPr>
        <p:spPr>
          <a:xfrm>
            <a:off x="9600944" y="2706488"/>
            <a:ext cx="1533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Support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67B3BD-6C35-1B4D-9237-61E25C6623AC}"/>
              </a:ext>
            </a:extLst>
          </p:cNvPr>
          <p:cNvSpPr/>
          <p:nvPr/>
        </p:nvSpPr>
        <p:spPr>
          <a:xfrm>
            <a:off x="3293607" y="3771249"/>
            <a:ext cx="23305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我们准备做什么？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准备如何解题？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6F492CFC-59DD-F147-9296-EFAE6EC49C96}"/>
              </a:ext>
            </a:extLst>
          </p:cNvPr>
          <p:cNvSpPr/>
          <p:nvPr/>
        </p:nvSpPr>
        <p:spPr>
          <a:xfrm>
            <a:off x="6096001" y="3772428"/>
            <a:ext cx="22975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我们计划如何做到？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结构，硬件设计</a:t>
            </a:r>
          </a:p>
          <a:p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功能实现软件流程设计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1C75ED5-CA3A-3F45-ACDF-6AD602D1AB41}"/>
              </a:ext>
            </a:extLst>
          </p:cNvPr>
          <p:cNvSpPr/>
          <p:nvPr/>
        </p:nvSpPr>
        <p:spPr>
          <a:xfrm>
            <a:off x="921218" y="3826816"/>
            <a:ext cx="1176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我们是谁 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1B5FD71-6423-244F-B22D-58DC998F666A}"/>
              </a:ext>
            </a:extLst>
          </p:cNvPr>
          <p:cNvSpPr/>
          <p:nvPr/>
        </p:nvSpPr>
        <p:spPr>
          <a:xfrm>
            <a:off x="9296400" y="3754029"/>
            <a:ext cx="21149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我们需要哪些技术支持？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包括硬件和软件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1" name="图片 20" descr="卡通人物&#10;&#10;低可信度描述已自动生成">
            <a:extLst>
              <a:ext uri="{FF2B5EF4-FFF2-40B4-BE49-F238E27FC236}">
                <a16:creationId xmlns:a16="http://schemas.microsoft.com/office/drawing/2014/main" id="{50AD45F1-22FA-581F-9856-63D989EAB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809" y="365336"/>
            <a:ext cx="2512565" cy="54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382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092DE2F-207D-EBFD-F0EF-8302B4E9B841}"/>
              </a:ext>
            </a:extLst>
          </p:cNvPr>
          <p:cNvSpPr txBox="1"/>
          <p:nvPr/>
        </p:nvSpPr>
        <p:spPr>
          <a:xfrm>
            <a:off x="570368" y="42551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开发板收件地址</a:t>
            </a:r>
          </a:p>
        </p:txBody>
      </p:sp>
      <p:pic>
        <p:nvPicPr>
          <p:cNvPr id="5" name="图片 4" descr="卡通人物&#10;&#10;低可信度描述已自动生成">
            <a:extLst>
              <a:ext uri="{FF2B5EF4-FFF2-40B4-BE49-F238E27FC236}">
                <a16:creationId xmlns:a16="http://schemas.microsoft.com/office/drawing/2014/main" id="{3F8570F0-CCE7-DB10-448A-1FD704FDF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809" y="365336"/>
            <a:ext cx="2512565" cy="54271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F33F06DF-FF52-FFCF-15F6-034C54A0A6EA}"/>
              </a:ext>
            </a:extLst>
          </p:cNvPr>
          <p:cNvSpPr txBox="1"/>
          <p:nvPr/>
        </p:nvSpPr>
        <p:spPr>
          <a:xfrm>
            <a:off x="646568" y="2025713"/>
            <a:ext cx="82846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若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IAIC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组委会审核通过，将直接将开发板邮寄给您，请留下合适的收件地址信息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姓       名：</a:t>
            </a:r>
            <a:r>
              <a:rPr kumimoji="0" lang="zh-CN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                                                                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      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收件地址：</a:t>
            </a:r>
            <a:r>
              <a:rPr kumimoji="0" lang="zh-CN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97567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178</Words>
  <Application>Microsoft Office PowerPoint</Application>
  <PresentationFormat>宽屏</PresentationFormat>
  <Paragraphs>24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阿里巴巴普惠体 M</vt:lpstr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Le.Wen 文乐</dc:creator>
  <cp:lastModifiedBy>RayWei 魏源</cp:lastModifiedBy>
  <cp:revision>107</cp:revision>
  <dcterms:created xsi:type="dcterms:W3CDTF">2019-06-25T00:59:00Z</dcterms:created>
  <dcterms:modified xsi:type="dcterms:W3CDTF">2022-08-29T03:49:00Z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